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458" r:id="rId6"/>
    <p:sldId id="543" r:id="rId7"/>
    <p:sldId id="517" r:id="rId8"/>
    <p:sldId id="523" r:id="rId9"/>
    <p:sldId id="526" r:id="rId10"/>
    <p:sldId id="527" r:id="rId11"/>
    <p:sldId id="528" r:id="rId12"/>
    <p:sldId id="530" r:id="rId13"/>
    <p:sldId id="529" r:id="rId14"/>
    <p:sldId id="531" r:id="rId15"/>
    <p:sldId id="532" r:id="rId16"/>
    <p:sldId id="535" r:id="rId17"/>
    <p:sldId id="533" r:id="rId18"/>
    <p:sldId id="534" r:id="rId19"/>
    <p:sldId id="477" r:id="rId20"/>
    <p:sldId id="538" r:id="rId21"/>
    <p:sldId id="545" r:id="rId22"/>
    <p:sldId id="546" r:id="rId23"/>
    <p:sldId id="536" r:id="rId24"/>
    <p:sldId id="539" r:id="rId25"/>
    <p:sldId id="537" r:id="rId26"/>
    <p:sldId id="541" r:id="rId27"/>
    <p:sldId id="542" r:id="rId28"/>
    <p:sldId id="525" r:id="rId29"/>
    <p:sldId id="544" r:id="rId30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0683A-9A0C-8247-99CE-4B072D61E625}" v="124" dt="2023-08-20T23:16:41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94571" autoAdjust="0"/>
  </p:normalViewPr>
  <p:slideViewPr>
    <p:cSldViewPr snapToGrid="0" snapToObjects="1" showGuides="1">
      <p:cViewPr varScale="1">
        <p:scale>
          <a:sx n="176" d="100"/>
          <a:sy n="176" d="100"/>
        </p:scale>
        <p:origin x="216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20/08/2023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20/08/2023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45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95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40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94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55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18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224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98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1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40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09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504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17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943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80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49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88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2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80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25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6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58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20 August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20 August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20 August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20 August 2023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20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20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20 August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20 August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20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20 August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20 August 2023</a:t>
            </a:fld>
            <a:endParaRPr lang="en-US" dirty="0"/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4846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4" Type="http://schemas.openxmlformats.org/officeDocument/2006/relationships/hyperlink" Target="https://www.w3schools.com/cssref/tryit.php?filename=trycss_grid-template-areas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laydemo.php?filename=playcss_flex-direction&amp;preval=colum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5" Type="http://schemas.openxmlformats.org/officeDocument/2006/relationships/hyperlink" Target="https://css-tricks.com/snippets/css/a-guide-to-flexbox/#aa-justify-content" TargetMode="External"/><Relationship Id="rId4" Type="http://schemas.openxmlformats.org/officeDocument/2006/relationships/hyperlink" Target="https://www.w3schools.com/cssref/playdemo.php?filename=playcss_justify-content&amp;preval=space-betwee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laydemo.php?filename=playcss_align-items&amp;preval=flex-star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grid.asp" TargetMode="External"/><Relationship Id="rId7" Type="http://schemas.openxmlformats.org/officeDocument/2006/relationships/hyperlink" Target="https://www.youtube.com/watch?v=EiNiSFIPIQ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www.youtube.com/watch?v=rg7Fvvl3taU" TargetMode="External"/><Relationship Id="rId5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css-tricks.com/snippets/css/a-guide-to-flexbox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4" Type="http://schemas.openxmlformats.org/officeDocument/2006/relationships/hyperlink" Target="https://css-tricks.com/snippets/css/complete-guide-gri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5" Type="http://schemas.openxmlformats.org/officeDocument/2006/relationships/hyperlink" Target="https://www.w3schools.com/css/tryit.asp?filename=trycss_grid_grid-template-columns2" TargetMode="External"/><Relationship Id="rId4" Type="http://schemas.openxmlformats.org/officeDocument/2006/relationships/hyperlink" Target="https://css-tricks.com/snippets/css/complete-guide-gri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3543369" cy="504862"/>
          </a:xfrm>
        </p:spPr>
        <p:txBody>
          <a:bodyPr/>
          <a:lstStyle/>
          <a:p>
            <a:pPr algn="ctr"/>
            <a:r>
              <a:rPr lang="en-US" dirty="0"/>
              <a:t>Grid + Flexbox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Jakub </a:t>
            </a:r>
            <a:r>
              <a:rPr lang="en-GB" dirty="0" err="1"/>
              <a:t>Michalko</a:t>
            </a:r>
            <a:br>
              <a:rPr lang="en-GB" dirty="0"/>
            </a:br>
            <a:r>
              <a:rPr lang="en-GB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5129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css-flexboxGrid-2/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err="1"/>
              <a:t>Obsadit</a:t>
            </a:r>
            <a:r>
              <a:rPr lang="en-GB" dirty="0"/>
              <a:t> </a:t>
            </a:r>
            <a:r>
              <a:rPr lang="en-GB" dirty="0" err="1"/>
              <a:t>políčka</a:t>
            </a:r>
            <a:r>
              <a:rPr lang="en-GB" dirty="0"/>
              <a:t> </a:t>
            </a:r>
            <a:r>
              <a:rPr lang="en-GB" dirty="0" err="1"/>
              <a:t>takto</a:t>
            </a:r>
            <a:r>
              <a:rPr lang="en-GB" dirty="0"/>
              <a:t>:</a:t>
            </a: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r>
              <a:rPr lang="en-GB" sz="1400" dirty="0" err="1"/>
              <a:t>Tahák</a:t>
            </a:r>
            <a:endParaRPr lang="en-GB" sz="1400" dirty="0"/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.item2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grid-row: 1 / 3;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.item6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grid-column: 1 / 4;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.item7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grid-column: 1 / -1;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A8736C-344E-48A7-D083-2F9264B4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27" y="983987"/>
            <a:ext cx="5899542" cy="34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css-flexboxGrid-3 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5"/>
            <a:ext cx="4114470" cy="2803329"/>
          </a:xfrm>
        </p:spPr>
        <p:txBody>
          <a:bodyPr/>
          <a:lstStyle/>
          <a:p>
            <a:r>
              <a:rPr lang="en-GB" dirty="0" err="1"/>
              <a:t>nastavte</a:t>
            </a:r>
            <a:r>
              <a:rPr lang="en-GB" dirty="0"/>
              <a:t> display </a:t>
            </a:r>
            <a:r>
              <a:rPr lang="en-GB" dirty="0" err="1"/>
              <a:t>na</a:t>
            </a:r>
            <a:r>
              <a:rPr lang="en-GB" dirty="0"/>
              <a:t> grid</a:t>
            </a:r>
          </a:p>
          <a:p>
            <a:r>
              <a:rPr lang="en-GB" dirty="0" err="1"/>
              <a:t>nastavte</a:t>
            </a:r>
            <a:r>
              <a:rPr lang="en-GB" dirty="0"/>
              <a:t> </a:t>
            </a:r>
            <a:r>
              <a:rPr lang="en-GB" dirty="0" err="1"/>
              <a:t>souplce</a:t>
            </a:r>
            <a:r>
              <a:rPr lang="en-GB" dirty="0"/>
              <a:t> (grid-template-columns) v </a:t>
            </a:r>
            <a:r>
              <a:rPr lang="en-GB" dirty="0" err="1"/>
              <a:t>poměru</a:t>
            </a:r>
            <a:r>
              <a:rPr lang="en-GB" dirty="0"/>
              <a:t> 1:3:1</a:t>
            </a:r>
          </a:p>
          <a:p>
            <a:r>
              <a:rPr lang="en-GB" dirty="0" err="1"/>
              <a:t>nastavte</a:t>
            </a:r>
            <a:r>
              <a:rPr lang="en-GB" dirty="0"/>
              <a:t> </a:t>
            </a:r>
            <a:r>
              <a:rPr lang="en-GB" dirty="0" err="1"/>
              <a:t>výšku</a:t>
            </a:r>
            <a:r>
              <a:rPr lang="en-GB" dirty="0"/>
              <a:t> </a:t>
            </a:r>
            <a:r>
              <a:rPr lang="en-GB" dirty="0" err="1"/>
              <a:t>řádků</a:t>
            </a:r>
            <a:r>
              <a:rPr lang="en-GB" dirty="0"/>
              <a:t> (grid-template-rows) </a:t>
            </a:r>
            <a:r>
              <a:rPr lang="en-GB" dirty="0" err="1"/>
              <a:t>tak</a:t>
            </a:r>
            <a:r>
              <a:rPr lang="en-GB" dirty="0"/>
              <a:t> aby</a:t>
            </a:r>
          </a:p>
          <a:p>
            <a:pPr lvl="1"/>
            <a:r>
              <a:rPr lang="en-GB" dirty="0"/>
              <a:t>1. </a:t>
            </a:r>
            <a:r>
              <a:rPr lang="en-GB" dirty="0" err="1"/>
              <a:t>měl</a:t>
            </a:r>
            <a:r>
              <a:rPr lang="en-GB" dirty="0"/>
              <a:t> </a:t>
            </a:r>
            <a:r>
              <a:rPr lang="en-GB" dirty="0" err="1"/>
              <a:t>výšku</a:t>
            </a:r>
            <a:r>
              <a:rPr lang="en-GB" dirty="0"/>
              <a:t> 50px</a:t>
            </a:r>
          </a:p>
          <a:p>
            <a:pPr lvl="1"/>
            <a:r>
              <a:rPr lang="en-GB" dirty="0"/>
              <a:t>2.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výška</a:t>
            </a:r>
            <a:r>
              <a:rPr lang="en-GB" dirty="0"/>
              <a:t> </a:t>
            </a:r>
            <a:r>
              <a:rPr lang="en-GB" dirty="0" err="1"/>
              <a:t>vyplní</a:t>
            </a:r>
            <a:r>
              <a:rPr lang="en-GB" dirty="0"/>
              <a:t> </a:t>
            </a:r>
            <a:r>
              <a:rPr lang="en-GB" dirty="0" err="1"/>
              <a:t>stránku</a:t>
            </a:r>
            <a:r>
              <a:rPr lang="en-GB" dirty="0"/>
              <a:t> (</a:t>
            </a:r>
            <a:r>
              <a:rPr lang="en-GB" dirty="0" err="1"/>
              <a:t>automaticky</a:t>
            </a:r>
            <a:r>
              <a:rPr lang="en-GB" dirty="0"/>
              <a:t> se </a:t>
            </a:r>
            <a:r>
              <a:rPr lang="en-GB" dirty="0" err="1"/>
              <a:t>přispůsobí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3. </a:t>
            </a:r>
            <a:r>
              <a:rPr lang="en-GB" dirty="0" err="1"/>
              <a:t>poslední</a:t>
            </a:r>
            <a:r>
              <a:rPr lang="en-GB" dirty="0"/>
              <a:t> </a:t>
            </a:r>
            <a:r>
              <a:rPr lang="en-GB" dirty="0" err="1"/>
              <a:t>řádek</a:t>
            </a:r>
            <a:r>
              <a:rPr lang="en-GB" dirty="0"/>
              <a:t>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mít</a:t>
            </a:r>
            <a:r>
              <a:rPr lang="en-GB" dirty="0"/>
              <a:t> </a:t>
            </a:r>
            <a:r>
              <a:rPr lang="en-GB" dirty="0" err="1"/>
              <a:t>výšku</a:t>
            </a:r>
            <a:r>
              <a:rPr lang="en-GB" dirty="0"/>
              <a:t> 100px</a:t>
            </a:r>
          </a:p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00025" lvl="1" indent="0">
              <a:buNone/>
            </a:pP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2A4394A-6E19-F37B-0B71-3D5B4413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778978"/>
            <a:ext cx="4516386" cy="2555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4E95D-F068-1043-2C2A-0AA3932E0B4D}"/>
              </a:ext>
            </a:extLst>
          </p:cNvPr>
          <p:cNvSpPr txBox="1"/>
          <p:nvPr/>
        </p:nvSpPr>
        <p:spPr>
          <a:xfrm>
            <a:off x="339366" y="3761521"/>
            <a:ext cx="3864990" cy="1206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.container 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display: grid;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40px 50px auto 50px 40px;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grid-template-rows: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25% 100px auto;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CZ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2F064-32F8-9D12-FC19-FE949D94C80B}"/>
              </a:ext>
            </a:extLst>
          </p:cNvPr>
          <p:cNvSpPr txBox="1"/>
          <p:nvPr/>
        </p:nvSpPr>
        <p:spPr>
          <a:xfrm>
            <a:off x="4365295" y="3737670"/>
            <a:ext cx="3864990" cy="1206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.container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display: grid;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1fr 5fr 1fr;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grid-template-rows: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1fr 1fr 2fr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CZ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template areas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6310231" cy="3838974"/>
          </a:xfrm>
        </p:spPr>
        <p:txBody>
          <a:bodyPr numCol="2"/>
          <a:lstStyle/>
          <a:p>
            <a:r>
              <a:rPr lang="en-GB" dirty="0" err="1"/>
              <a:t>Jednodušší</a:t>
            </a:r>
            <a:r>
              <a:rPr lang="en-GB" dirty="0"/>
              <a:t> </a:t>
            </a:r>
            <a:r>
              <a:rPr lang="en-GB" dirty="0" err="1"/>
              <a:t>definice</a:t>
            </a:r>
            <a:r>
              <a:rPr lang="en-GB" dirty="0"/>
              <a:t> </a:t>
            </a:r>
            <a:r>
              <a:rPr lang="en-GB" dirty="0" err="1"/>
              <a:t>layoutu</a:t>
            </a:r>
            <a:r>
              <a:rPr lang="en-GB" dirty="0"/>
              <a:t> 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.grid-container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display: grid;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grid-template-areas: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'header header header header header header'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'menu main main main right right'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'menu footer footer footer footer footer';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.item1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header;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.item2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menu;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.item3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main;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.item4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right;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.item5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footer;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52335-5B57-D853-A2EC-B1D0A5B28F64}"/>
              </a:ext>
            </a:extLst>
          </p:cNvPr>
          <p:cNvSpPr txBox="1"/>
          <p:nvPr/>
        </p:nvSpPr>
        <p:spPr>
          <a:xfrm>
            <a:off x="1423447" y="50904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7191A54D-5919-6928-7A2D-E26837CD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27" y="1043287"/>
            <a:ext cx="5635473" cy="2378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C2BBC3-ABA3-D80D-EF4D-0A35D4D8B01E}"/>
              </a:ext>
            </a:extLst>
          </p:cNvPr>
          <p:cNvSpPr txBox="1"/>
          <p:nvPr/>
        </p:nvSpPr>
        <p:spPr>
          <a:xfrm>
            <a:off x="5547674" y="3740605"/>
            <a:ext cx="2026763" cy="2388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4"/>
              </a:rPr>
              <a:t>Online příklad</a:t>
            </a: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css-flexboxGrid-4 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13" name="Picture 12" descr="A screenshot of a computer menu&#10;&#10;Description automatically generated">
            <a:extLst>
              <a:ext uri="{FF2B5EF4-FFF2-40B4-BE49-F238E27FC236}">
                <a16:creationId xmlns:a16="http://schemas.microsoft.com/office/drawing/2014/main" id="{E981646D-F290-FFAD-3E49-ED6FBB4C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91" y="509405"/>
            <a:ext cx="4606147" cy="2591590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413D757-C002-B963-158F-943FC0E47CC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825" y="2484560"/>
            <a:ext cx="6696730" cy="2227537"/>
          </a:xfrm>
        </p:spPr>
        <p:txBody>
          <a:bodyPr numCol="2"/>
          <a:lstStyle/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.grid-container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display: grid;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grid-template-areas: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'header header header header header header'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'menu main main main right right'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'menu footer footer footer footer footer’;</a:t>
            </a: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.item1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header;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.item2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menu;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.item3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main;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.item4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right;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.item5 { 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grid-area: footer; 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E0F181DE-681D-9A05-7280-3DA4366E76B8}"/>
              </a:ext>
            </a:extLst>
          </p:cNvPr>
          <p:cNvSpPr txBox="1">
            <a:spLocks/>
          </p:cNvSpPr>
          <p:nvPr/>
        </p:nvSpPr>
        <p:spPr>
          <a:xfrm>
            <a:off x="250826" y="873126"/>
            <a:ext cx="3642444" cy="7765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Nastavte</a:t>
            </a:r>
            <a:r>
              <a:rPr lang="en-GB" dirty="0"/>
              <a:t> layout </a:t>
            </a:r>
            <a:r>
              <a:rPr lang="en-GB" dirty="0" err="1"/>
              <a:t>pomocí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grid-template-areas, aby </a:t>
            </a:r>
            <a:r>
              <a:rPr lang="en-GB" dirty="0" err="1"/>
              <a:t>výsledek</a:t>
            </a:r>
            <a:r>
              <a:rPr lang="en-GB" dirty="0"/>
              <a:t> </a:t>
            </a:r>
            <a:r>
              <a:rPr lang="en-GB" dirty="0" err="1"/>
              <a:t>vypadal</a:t>
            </a:r>
            <a:r>
              <a:rPr lang="en-GB" dirty="0"/>
              <a:t> </a:t>
            </a:r>
            <a:r>
              <a:rPr lang="en-GB" dirty="0" err="1"/>
              <a:t>takto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590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css-flexboxGrid-5/</a:t>
            </a:r>
            <a:r>
              <a:rPr lang="en-GB" dirty="0" err="1"/>
              <a:t>index.html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7092655" cy="3603625"/>
          </a:xfrm>
        </p:spPr>
        <p:txBody>
          <a:bodyPr/>
          <a:lstStyle/>
          <a:p>
            <a:r>
              <a:rPr lang="en-GB" dirty="0" err="1">
                <a:latin typeface="Vodafone Rg" pitchFamily="34" charset="0"/>
              </a:rPr>
              <a:t>Máme</a:t>
            </a:r>
            <a:r>
              <a:rPr lang="en-GB" dirty="0">
                <a:latin typeface="Vodafone Rg" pitchFamily="34" charset="0"/>
              </a:rPr>
              <a:t> </a:t>
            </a:r>
            <a:r>
              <a:rPr lang="en-GB" dirty="0" err="1">
                <a:latin typeface="Vodafone Rg" pitchFamily="34" charset="0"/>
              </a:rPr>
              <a:t>hotové</a:t>
            </a:r>
            <a:r>
              <a:rPr lang="en-GB" dirty="0">
                <a:latin typeface="Vodafone Rg" pitchFamily="34" charset="0"/>
              </a:rPr>
              <a:t> </a:t>
            </a:r>
            <a:r>
              <a:rPr lang="en-GB" dirty="0" err="1">
                <a:latin typeface="Vodafone Rg" pitchFamily="34" charset="0"/>
              </a:rPr>
              <a:t>rozvržení</a:t>
            </a:r>
            <a:r>
              <a:rPr lang="en-GB" dirty="0">
                <a:latin typeface="Vodafone Rg" pitchFamily="34" charset="0"/>
              </a:rPr>
              <a:t> </a:t>
            </a:r>
            <a:r>
              <a:rPr lang="en-GB" dirty="0" err="1">
                <a:latin typeface="Vodafone Rg" pitchFamily="34" charset="0"/>
              </a:rPr>
              <a:t>stránky</a:t>
            </a:r>
            <a:r>
              <a:rPr lang="en-GB" dirty="0">
                <a:latin typeface="Vodafone Rg" pitchFamily="34" charset="0"/>
              </a:rPr>
              <a:t>. </a:t>
            </a:r>
            <a:r>
              <a:rPr lang="en-GB" dirty="0" err="1"/>
              <a:t>Teď</a:t>
            </a:r>
            <a:r>
              <a:rPr lang="en-GB" dirty="0"/>
              <a:t> to </a:t>
            </a:r>
            <a:r>
              <a:rPr lang="en-GB" dirty="0" err="1"/>
              <a:t>pojďme</a:t>
            </a:r>
            <a:r>
              <a:rPr lang="en-GB" dirty="0"/>
              <a:t> </a:t>
            </a:r>
            <a:r>
              <a:rPr lang="en-GB" dirty="0" err="1"/>
              <a:t>vyplnit</a:t>
            </a:r>
            <a:r>
              <a:rPr lang="en-GB" dirty="0"/>
              <a:t> </a:t>
            </a:r>
            <a:r>
              <a:rPr lang="en-GB" dirty="0" err="1"/>
              <a:t>nějakým</a:t>
            </a:r>
            <a:r>
              <a:rPr lang="en-GB" dirty="0"/>
              <a:t> </a:t>
            </a:r>
            <a:r>
              <a:rPr lang="en-GB" dirty="0" err="1"/>
              <a:t>obsahem</a:t>
            </a:r>
            <a:r>
              <a:rPr lang="en-GB" dirty="0"/>
              <a:t>.</a:t>
            </a:r>
            <a:endParaRPr lang="en-GB" dirty="0">
              <a:latin typeface="Vodafone Rg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lvl="1"/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00025" lvl="1" indent="0">
              <a:buNone/>
            </a:pP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13" name="Picture 12" descr="A screenshot of a computer menu&#10;&#10;Description automatically generated">
            <a:extLst>
              <a:ext uri="{FF2B5EF4-FFF2-40B4-BE49-F238E27FC236}">
                <a16:creationId xmlns:a16="http://schemas.microsoft.com/office/drawing/2014/main" id="{E981646D-F290-FFAD-3E49-ED6FBB4C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02" y="1202078"/>
            <a:ext cx="6028446" cy="339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Flexbox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Srpen</a:t>
            </a:r>
            <a:r>
              <a:rPr lang="en-GB" dirty="0"/>
              <a:t>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2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Flex layout, flex direction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7" y="873125"/>
            <a:ext cx="3623590" cy="3838974"/>
          </a:xfrm>
        </p:spPr>
        <p:txBody>
          <a:bodyPr/>
          <a:lstStyle/>
          <a:p>
            <a:r>
              <a:rPr lang="en-GB" dirty="0"/>
              <a:t>Flexbox </a:t>
            </a:r>
            <a:r>
              <a:rPr lang="en-GB" dirty="0" err="1"/>
              <a:t>používáme</a:t>
            </a:r>
            <a:r>
              <a:rPr lang="en-GB" dirty="0"/>
              <a:t> pro </a:t>
            </a:r>
            <a:r>
              <a:rPr lang="en-GB" dirty="0" err="1"/>
              <a:t>zarovnání</a:t>
            </a:r>
            <a:r>
              <a:rPr lang="en-GB" dirty="0"/>
              <a:t> </a:t>
            </a:r>
            <a:r>
              <a:rPr lang="en-GB" dirty="0" err="1"/>
              <a:t>dětských</a:t>
            </a:r>
            <a:r>
              <a:rPr lang="en-GB" dirty="0"/>
              <a:t> component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vertikálním</a:t>
            </a:r>
            <a:r>
              <a:rPr lang="en-GB" dirty="0"/>
              <a:t> </a:t>
            </a:r>
            <a:r>
              <a:rPr lang="en-GB" dirty="0" err="1"/>
              <a:t>nebo</a:t>
            </a:r>
            <a:r>
              <a:rPr lang="en-GB" dirty="0"/>
              <a:t> </a:t>
            </a:r>
            <a:r>
              <a:rPr lang="en-GB" dirty="0" err="1"/>
              <a:t>horizontálním</a:t>
            </a:r>
            <a:r>
              <a:rPr lang="en-GB" dirty="0"/>
              <a:t> </a:t>
            </a:r>
            <a:r>
              <a:rPr lang="en-GB" dirty="0" err="1"/>
              <a:t>směru</a:t>
            </a:r>
            <a:r>
              <a:rPr lang="en-GB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.</a:t>
            </a: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container  {</a:t>
            </a:r>
          </a:p>
          <a:p>
            <a:pPr marL="0" indent="0">
              <a:buFont typeface="Arial" pitchFamily="34" charset="0"/>
              <a:buNone/>
            </a:pP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8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display: flex</a:t>
            </a:r>
            <a:r>
              <a:rPr lang="en-GB" sz="18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8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flex-direction:</a:t>
            </a: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row/column/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	</a:t>
            </a:r>
            <a:r>
              <a:rPr lang="en-GB" sz="18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row-reverse/column-reverse</a:t>
            </a: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GB" sz="18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3BC57-96E6-0723-2294-5682B7004991}"/>
              </a:ext>
            </a:extLst>
          </p:cNvPr>
          <p:cNvSpPr txBox="1"/>
          <p:nvPr/>
        </p:nvSpPr>
        <p:spPr>
          <a:xfrm>
            <a:off x="1359655" y="4270375"/>
            <a:ext cx="1292843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3"/>
              </a:rPr>
              <a:t>Příklad</a:t>
            </a:r>
            <a:endParaRPr lang="en-CZ" dirty="0">
              <a:latin typeface="Vodafone Rg" pitchFamily="34" charset="0"/>
            </a:endParaRPr>
          </a:p>
        </p:txBody>
      </p:sp>
      <p:pic>
        <p:nvPicPr>
          <p:cNvPr id="13" name="Picture 12" descr="A drawing of several orange squares&#10;&#10;Description automatically generated with medium confidence">
            <a:extLst>
              <a:ext uri="{FF2B5EF4-FFF2-40B4-BE49-F238E27FC236}">
                <a16:creationId xmlns:a16="http://schemas.microsoft.com/office/drawing/2014/main" id="{2D8B3C66-39D2-FADF-6801-9C65B596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94" y="792095"/>
            <a:ext cx="4868779" cy="29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904C7D1C-AB04-7C2C-1D4B-6ACF50CC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69" y="0"/>
            <a:ext cx="4765804" cy="46909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Justify content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7" y="873125"/>
            <a:ext cx="3623590" cy="3838974"/>
          </a:xfrm>
        </p:spPr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uspořádat</a:t>
            </a:r>
            <a:r>
              <a:rPr lang="en-GB" dirty="0"/>
              <a:t> </a:t>
            </a:r>
            <a:r>
              <a:rPr lang="en-GB" dirty="0" err="1"/>
              <a:t>komponenty</a:t>
            </a:r>
            <a:r>
              <a:rPr lang="en-GB" dirty="0"/>
              <a:t> a </a:t>
            </a:r>
            <a:r>
              <a:rPr lang="en-GB" dirty="0" err="1"/>
              <a:t>jaké</a:t>
            </a:r>
            <a:r>
              <a:rPr lang="en-GB" dirty="0"/>
              <a:t> </a:t>
            </a:r>
            <a:r>
              <a:rPr lang="en-GB" dirty="0" err="1"/>
              <a:t>mají</a:t>
            </a:r>
            <a:r>
              <a:rPr lang="en-GB" dirty="0"/>
              <a:t> </a:t>
            </a:r>
            <a:r>
              <a:rPr lang="en-GB" dirty="0" err="1"/>
              <a:t>být</a:t>
            </a:r>
            <a:r>
              <a:rPr lang="en-GB" dirty="0"/>
              <a:t> </a:t>
            </a:r>
            <a:r>
              <a:rPr lang="en-GB" dirty="0" err="1"/>
              <a:t>mezery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nimi</a:t>
            </a:r>
            <a:endParaRPr lang="en-GB" dirty="0"/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justify-content: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flex-start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flex-end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space-between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space-around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space-evenly</a:t>
            </a: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3BC57-96E6-0723-2294-5682B7004991}"/>
              </a:ext>
            </a:extLst>
          </p:cNvPr>
          <p:cNvSpPr txBox="1"/>
          <p:nvPr/>
        </p:nvSpPr>
        <p:spPr>
          <a:xfrm>
            <a:off x="974869" y="4497418"/>
            <a:ext cx="1891658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4"/>
              </a:rPr>
              <a:t>Příklad – W3school</a:t>
            </a:r>
            <a:r>
              <a:rPr lang="en-CZ" dirty="0">
                <a:latin typeface="Vodafone Rg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A863E-FA03-255C-757C-02B6752FF0FD}"/>
              </a:ext>
            </a:extLst>
          </p:cNvPr>
          <p:cNvSpPr txBox="1"/>
          <p:nvPr/>
        </p:nvSpPr>
        <p:spPr>
          <a:xfrm>
            <a:off x="885314" y="4143604"/>
            <a:ext cx="2070768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5"/>
              </a:rPr>
              <a:t>Popis – css tricks</a:t>
            </a: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Justify content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7" y="873125"/>
            <a:ext cx="3623590" cy="3838974"/>
          </a:xfrm>
        </p:spPr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uspořádat</a:t>
            </a:r>
            <a:r>
              <a:rPr lang="en-GB" dirty="0"/>
              <a:t> </a:t>
            </a:r>
            <a:r>
              <a:rPr lang="en-GB" dirty="0" err="1"/>
              <a:t>komponenty</a:t>
            </a:r>
            <a:r>
              <a:rPr lang="en-GB" dirty="0"/>
              <a:t> a </a:t>
            </a:r>
            <a:r>
              <a:rPr lang="en-GB" dirty="0" err="1"/>
              <a:t>jaké</a:t>
            </a:r>
            <a:r>
              <a:rPr lang="en-GB" dirty="0"/>
              <a:t> </a:t>
            </a:r>
            <a:r>
              <a:rPr lang="en-GB" dirty="0" err="1"/>
              <a:t>mají</a:t>
            </a:r>
            <a:r>
              <a:rPr lang="en-GB" dirty="0"/>
              <a:t> </a:t>
            </a:r>
            <a:r>
              <a:rPr lang="en-GB" dirty="0" err="1"/>
              <a:t>být</a:t>
            </a:r>
            <a:r>
              <a:rPr lang="en-GB" dirty="0"/>
              <a:t> </a:t>
            </a:r>
            <a:r>
              <a:rPr lang="en-GB" dirty="0" err="1"/>
              <a:t>mezery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nimi</a:t>
            </a:r>
            <a:endParaRPr lang="en-GB" dirty="0"/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align-items: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flex-start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flex-end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stretch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baseline</a:t>
            </a: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3BC57-96E6-0723-2294-5682B7004991}"/>
              </a:ext>
            </a:extLst>
          </p:cNvPr>
          <p:cNvSpPr txBox="1"/>
          <p:nvPr/>
        </p:nvSpPr>
        <p:spPr>
          <a:xfrm>
            <a:off x="1359655" y="4270375"/>
            <a:ext cx="1292843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3"/>
              </a:rPr>
              <a:t>Příklad</a:t>
            </a:r>
            <a:endParaRPr lang="en-CZ" dirty="0">
              <a:latin typeface="Vodafone Rg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8726-C5E2-F823-34E6-26A16861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80" y="205977"/>
            <a:ext cx="4174993" cy="40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BA362D8-5BFC-F6A1-F3FF-3AB1C88A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21" y="786553"/>
            <a:ext cx="5194168" cy="30286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css-flexboxGrid-6/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6"/>
            <a:ext cx="3397347" cy="2942108"/>
          </a:xfrm>
        </p:spPr>
        <p:txBody>
          <a:bodyPr/>
          <a:lstStyle/>
          <a:p>
            <a:r>
              <a:rPr lang="en-GB" dirty="0" err="1"/>
              <a:t>Upravit</a:t>
            </a:r>
            <a:r>
              <a:rPr lang="en-GB" dirty="0"/>
              <a:t> menu panel a footer panel,  aby to </a:t>
            </a:r>
            <a:r>
              <a:rPr lang="en-GB" dirty="0" err="1"/>
              <a:t>vypadalo</a:t>
            </a:r>
            <a:r>
              <a:rPr lang="en-GB" dirty="0"/>
              <a:t> </a:t>
            </a:r>
            <a:r>
              <a:rPr lang="en-GB" dirty="0" err="1"/>
              <a:t>takto</a:t>
            </a:r>
            <a:r>
              <a:rPr lang="en-GB" dirty="0"/>
              <a:t>:</a:t>
            </a:r>
          </a:p>
          <a:p>
            <a:r>
              <a:rPr lang="en-GB" dirty="0"/>
              <a:t>Menu:</a:t>
            </a:r>
          </a:p>
          <a:p>
            <a:pPr lvl="1"/>
            <a:r>
              <a:rPr lang="en-GB" dirty="0" err="1"/>
              <a:t>nastavit</a:t>
            </a:r>
            <a:r>
              <a:rPr lang="en-GB" dirty="0"/>
              <a:t> </a:t>
            </a:r>
            <a:r>
              <a:rPr lang="en-GB" b="1" dirty="0"/>
              <a:t>display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b="1" dirty="0"/>
              <a:t>flex</a:t>
            </a:r>
          </a:p>
          <a:p>
            <a:pPr lvl="1"/>
            <a:r>
              <a:rPr lang="en-GB" dirty="0" err="1"/>
              <a:t>Směr</a:t>
            </a:r>
            <a:r>
              <a:rPr lang="en-GB" dirty="0"/>
              <a:t>: do </a:t>
            </a:r>
            <a:r>
              <a:rPr lang="en-GB" dirty="0" err="1"/>
              <a:t>řádku</a:t>
            </a:r>
            <a:endParaRPr lang="en-GB" dirty="0"/>
          </a:p>
          <a:p>
            <a:pPr lvl="1"/>
            <a:r>
              <a:rPr lang="en-GB" dirty="0" err="1"/>
              <a:t>Stejné</a:t>
            </a:r>
            <a:r>
              <a:rPr lang="en-GB" dirty="0"/>
              <a:t> </a:t>
            </a:r>
            <a:r>
              <a:rPr lang="en-GB" dirty="0" err="1"/>
              <a:t>mezery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položkama</a:t>
            </a:r>
            <a:endParaRPr lang="en-GB" dirty="0"/>
          </a:p>
          <a:p>
            <a:r>
              <a:rPr lang="en-GB" dirty="0"/>
              <a:t>Footer:</a:t>
            </a:r>
          </a:p>
          <a:p>
            <a:pPr lvl="1"/>
            <a:r>
              <a:rPr lang="en-GB" b="1" dirty="0" err="1"/>
              <a:t>Pepa</a:t>
            </a:r>
            <a:r>
              <a:rPr lang="en-GB" b="1" dirty="0"/>
              <a:t> </a:t>
            </a:r>
            <a:r>
              <a:rPr lang="en-GB" dirty="0" err="1"/>
              <a:t>úplně</a:t>
            </a:r>
            <a:r>
              <a:rPr lang="en-GB" dirty="0"/>
              <a:t> </a:t>
            </a:r>
            <a:r>
              <a:rPr lang="en-GB" dirty="0" err="1"/>
              <a:t>vlevo</a:t>
            </a:r>
            <a:r>
              <a:rPr lang="en-GB" dirty="0"/>
              <a:t>, </a:t>
            </a:r>
            <a:r>
              <a:rPr lang="en-GB" b="1" dirty="0" err="1"/>
              <a:t>Útulek</a:t>
            </a:r>
            <a:r>
              <a:rPr lang="en-GB" b="1" dirty="0"/>
              <a:t> </a:t>
            </a:r>
            <a:r>
              <a:rPr lang="en-GB" dirty="0" err="1"/>
              <a:t>úplně</a:t>
            </a:r>
            <a:r>
              <a:rPr lang="en-GB" dirty="0"/>
              <a:t> </a:t>
            </a:r>
            <a:r>
              <a:rPr lang="en-GB" dirty="0" err="1"/>
              <a:t>doprava</a:t>
            </a:r>
            <a:endParaRPr lang="en-GB" dirty="0"/>
          </a:p>
          <a:p>
            <a:r>
              <a:rPr lang="en-GB" dirty="0" err="1">
                <a:latin typeface="Vodafone Rg" pitchFamily="34" charset="0"/>
              </a:rPr>
              <a:t>Upravte</a:t>
            </a:r>
            <a:r>
              <a:rPr lang="en-GB" dirty="0">
                <a:latin typeface="Vodafone Rg" pitchFamily="34" charset="0"/>
              </a:rPr>
              <a:t> </a:t>
            </a:r>
            <a:r>
              <a:rPr lang="en-GB" dirty="0" err="1">
                <a:latin typeface="Vodafone Rg" pitchFamily="34" charset="0"/>
              </a:rPr>
              <a:t>pouze</a:t>
            </a:r>
            <a:r>
              <a:rPr lang="en-GB" dirty="0">
                <a:latin typeface="Vodafone Rg" pitchFamily="34" charset="0"/>
              </a:rPr>
              <a:t> </a:t>
            </a:r>
            <a:r>
              <a:rPr lang="en-GB" b="1" dirty="0" err="1">
                <a:latin typeface="Vodafone Rg" pitchFamily="34" charset="0"/>
              </a:rPr>
              <a:t>menuPane</a:t>
            </a:r>
            <a:r>
              <a:rPr lang="en-GB" b="1" dirty="0" err="1"/>
              <a:t>l</a:t>
            </a:r>
            <a:r>
              <a:rPr lang="en-GB" b="1" dirty="0"/>
              <a:t> </a:t>
            </a:r>
            <a:r>
              <a:rPr lang="en-GB" dirty="0"/>
              <a:t>a </a:t>
            </a:r>
            <a:r>
              <a:rPr lang="en-GB" b="1" dirty="0" err="1"/>
              <a:t>footerPanel</a:t>
            </a:r>
            <a:endParaRPr lang="en-GB" dirty="0">
              <a:latin typeface="Vodafone Rg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2D5027-7AB1-2B13-9478-DE5F3DE1BF2F}"/>
              </a:ext>
            </a:extLst>
          </p:cNvPr>
          <p:cNvSpPr/>
          <p:nvPr/>
        </p:nvSpPr>
        <p:spPr>
          <a:xfrm>
            <a:off x="3648173" y="688157"/>
            <a:ext cx="5373279" cy="405352"/>
          </a:xfrm>
          <a:prstGeom prst="rect">
            <a:avLst/>
          </a:prstGeom>
          <a:noFill/>
          <a:ln w="73025" cap="flat" cmpd="sng" algn="ctr">
            <a:solidFill>
              <a:srgbClr val="92D05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86DAA2-155F-602C-0430-23B01BC61A16}"/>
              </a:ext>
            </a:extLst>
          </p:cNvPr>
          <p:cNvSpPr/>
          <p:nvPr/>
        </p:nvSpPr>
        <p:spPr>
          <a:xfrm>
            <a:off x="4740997" y="3387010"/>
            <a:ext cx="4242746" cy="478052"/>
          </a:xfrm>
          <a:prstGeom prst="rect">
            <a:avLst/>
          </a:prstGeom>
          <a:noFill/>
          <a:ln w="73025" cap="flat" cmpd="sng" algn="ctr">
            <a:solidFill>
              <a:srgbClr val="92D05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F7CEA-0F87-F5BB-3CFE-3DB9FC43386D}"/>
              </a:ext>
            </a:extLst>
          </p:cNvPr>
          <p:cNvSpPr txBox="1"/>
          <p:nvPr/>
        </p:nvSpPr>
        <p:spPr>
          <a:xfrm>
            <a:off x="4958499" y="429862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CA147531-7813-1F71-34CA-4D125A543DC2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display: flex;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flex-direction: row/column;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justify-content: space-around/space-between;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align-items: left/</a:t>
            </a:r>
            <a:r>
              <a:rPr lang="en-GB" sz="1400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center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/right;</a:t>
            </a: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9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Motivace</a:t>
            </a: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9" name="Picture 8" descr="A dog sitting on a table&#10;&#10;Description automatically generated">
            <a:extLst>
              <a:ext uri="{FF2B5EF4-FFF2-40B4-BE49-F238E27FC236}">
                <a16:creationId xmlns:a16="http://schemas.microsoft.com/office/drawing/2014/main" id="{77948E5A-EF9F-BE3A-1253-C9E4C183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2" y="579535"/>
            <a:ext cx="7158644" cy="4174151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11A27492-1AD1-6309-63CD-30531A1219ED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Flex layout - gap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5"/>
            <a:ext cx="5150733" cy="3838974"/>
          </a:xfrm>
        </p:spPr>
        <p:txBody>
          <a:bodyPr/>
          <a:lstStyle/>
          <a:p>
            <a:r>
              <a:rPr lang="en-GB" dirty="0"/>
              <a:t>Gap </a:t>
            </a:r>
            <a:r>
              <a:rPr lang="en-GB" dirty="0" err="1"/>
              <a:t>používáme</a:t>
            </a:r>
            <a:r>
              <a:rPr lang="en-GB" dirty="0"/>
              <a:t>, </a:t>
            </a:r>
            <a:r>
              <a:rPr lang="en-GB" dirty="0" err="1"/>
              <a:t>když</a:t>
            </a:r>
            <a:r>
              <a:rPr lang="en-GB" dirty="0"/>
              <a:t> </a:t>
            </a:r>
            <a:r>
              <a:rPr lang="en-GB" dirty="0" err="1"/>
              <a:t>chceme</a:t>
            </a:r>
            <a:r>
              <a:rPr lang="en-GB" dirty="0"/>
              <a:t> </a:t>
            </a:r>
            <a:r>
              <a:rPr lang="en-GB" dirty="0" err="1"/>
              <a:t>udělat</a:t>
            </a:r>
            <a:r>
              <a:rPr lang="en-GB" dirty="0"/>
              <a:t> </a:t>
            </a:r>
            <a:r>
              <a:rPr lang="en-GB" dirty="0" err="1"/>
              <a:t>mezeru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komponentami</a:t>
            </a:r>
            <a:endParaRPr lang="en-GB" dirty="0"/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.container {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display: flex;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gap: 10px;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gap: 10px 20px; /*row-gap column gap*/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row-gap: 10px;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column-gap: 20px;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37607D-BD39-450A-BB25-B89F841C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4" y="205978"/>
            <a:ext cx="3331360" cy="43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css-flexboxGrid-7/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5"/>
            <a:ext cx="3397347" cy="3603625"/>
          </a:xfrm>
        </p:spPr>
        <p:txBody>
          <a:bodyPr/>
          <a:lstStyle/>
          <a:p>
            <a:r>
              <a:rPr lang="en-GB" dirty="0" err="1"/>
              <a:t>Upravit</a:t>
            </a:r>
            <a:r>
              <a:rPr lang="en-GB" dirty="0"/>
              <a:t> </a:t>
            </a:r>
            <a:r>
              <a:rPr lang="en-GB" dirty="0" err="1"/>
              <a:t>rightPanel</a:t>
            </a:r>
            <a:r>
              <a:rPr lang="en-GB" dirty="0"/>
              <a:t>, aby </a:t>
            </a:r>
            <a:r>
              <a:rPr lang="en-GB" dirty="0" err="1"/>
              <a:t>vypadal</a:t>
            </a:r>
            <a:r>
              <a:rPr lang="en-GB" dirty="0"/>
              <a:t> </a:t>
            </a:r>
            <a:r>
              <a:rPr lang="en-GB" dirty="0" err="1"/>
              <a:t>takto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Zarovnat</a:t>
            </a:r>
            <a:r>
              <a:rPr lang="en-GB" dirty="0"/>
              <a:t> </a:t>
            </a:r>
            <a:r>
              <a:rPr lang="en-GB" dirty="0" err="1"/>
              <a:t>obrázky</a:t>
            </a:r>
            <a:r>
              <a:rPr lang="en-GB" dirty="0"/>
              <a:t> pod </a:t>
            </a:r>
            <a:r>
              <a:rPr lang="en-GB" dirty="0" err="1"/>
              <a:t>sebe</a:t>
            </a:r>
            <a:r>
              <a:rPr lang="en-GB" dirty="0"/>
              <a:t> a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střed</a:t>
            </a:r>
            <a:endParaRPr lang="en-GB" dirty="0"/>
          </a:p>
          <a:p>
            <a:pPr lvl="1"/>
            <a:r>
              <a:rPr lang="en-GB" dirty="0" err="1"/>
              <a:t>Nastavte</a:t>
            </a:r>
            <a:r>
              <a:rPr lang="en-GB" dirty="0"/>
              <a:t> 12px </a:t>
            </a:r>
            <a:r>
              <a:rPr lang="en-GB" dirty="0" err="1"/>
              <a:t>mezeru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obrázkama</a:t>
            </a:r>
            <a:endParaRPr lang="en-GB" dirty="0"/>
          </a:p>
          <a:p>
            <a:pPr lvl="1"/>
            <a:endParaRPr lang="en-GB" dirty="0"/>
          </a:p>
          <a:p>
            <a:pPr marL="200025" lvl="1" indent="0">
              <a:buNone/>
            </a:pPr>
            <a:endParaRPr lang="en-GB" dirty="0"/>
          </a:p>
          <a:p>
            <a:pPr marL="200025" lvl="1" indent="0">
              <a:buNone/>
            </a:pP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8BFA60A-3B5A-D29D-1A03-9162579B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61" y="607765"/>
            <a:ext cx="5464041" cy="3186041"/>
          </a:xfrm>
          <a:prstGeom prst="rect">
            <a:avLst/>
          </a:prstGeom>
        </p:spPr>
      </p:pic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E979F8F6-ABC1-1F9E-5A94-37CA02D10E2B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display: flex;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gap: 10px;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flex-direction: row/column;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align-items: left/</a:t>
            </a:r>
            <a:r>
              <a:rPr lang="en-GB" sz="1400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center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/right;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justify-content: </a:t>
            </a:r>
            <a:r>
              <a:rPr lang="en-GB" sz="1400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center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E6870-E9A0-6A7E-0C17-DBD422DD1CDE}"/>
              </a:ext>
            </a:extLst>
          </p:cNvPr>
          <p:cNvSpPr/>
          <p:nvPr/>
        </p:nvSpPr>
        <p:spPr>
          <a:xfrm>
            <a:off x="7729979" y="688156"/>
            <a:ext cx="1291473" cy="2856321"/>
          </a:xfrm>
          <a:prstGeom prst="rect">
            <a:avLst/>
          </a:prstGeom>
          <a:noFill/>
          <a:ln w="73025" cap="flat" cmpd="sng" algn="ctr">
            <a:solidFill>
              <a:srgbClr val="92D05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9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css-flexboxGrid-8/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7" y="873125"/>
            <a:ext cx="3238440" cy="3603625"/>
          </a:xfrm>
        </p:spPr>
        <p:txBody>
          <a:bodyPr/>
          <a:lstStyle/>
          <a:p>
            <a:r>
              <a:rPr lang="en-GB" dirty="0" err="1"/>
              <a:t>Upravit</a:t>
            </a:r>
            <a:r>
              <a:rPr lang="en-GB" dirty="0"/>
              <a:t> </a:t>
            </a:r>
            <a:r>
              <a:rPr lang="en-GB" dirty="0" err="1"/>
              <a:t>mainTextPanel</a:t>
            </a:r>
            <a:r>
              <a:rPr lang="en-GB" dirty="0"/>
              <a:t>, aby </a:t>
            </a:r>
            <a:r>
              <a:rPr lang="en-GB" dirty="0" err="1"/>
              <a:t>vypadal</a:t>
            </a:r>
            <a:r>
              <a:rPr lang="en-GB" dirty="0"/>
              <a:t> </a:t>
            </a:r>
            <a:r>
              <a:rPr lang="en-GB" dirty="0" err="1"/>
              <a:t>takto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Text </a:t>
            </a:r>
            <a:r>
              <a:rPr lang="en-GB" dirty="0" err="1"/>
              <a:t>zarovnant</a:t>
            </a:r>
            <a:r>
              <a:rPr lang="en-GB" dirty="0"/>
              <a:t> k </a:t>
            </a:r>
            <a:r>
              <a:rPr lang="en-GB" dirty="0" err="1"/>
              <a:t>pravé</a:t>
            </a:r>
            <a:r>
              <a:rPr lang="en-GB" dirty="0"/>
              <a:t> </a:t>
            </a:r>
            <a:r>
              <a:rPr lang="en-GB" dirty="0" err="1"/>
              <a:t>straně</a:t>
            </a:r>
            <a:r>
              <a:rPr lang="en-GB" dirty="0"/>
              <a:t>, aby </a:t>
            </a:r>
            <a:r>
              <a:rPr lang="en-GB" dirty="0" err="1"/>
              <a:t>nezasahoval</a:t>
            </a:r>
            <a:r>
              <a:rPr lang="en-GB" dirty="0"/>
              <a:t> do </a:t>
            </a:r>
            <a:r>
              <a:rPr lang="en-GB" dirty="0" err="1"/>
              <a:t>obrázku</a:t>
            </a:r>
            <a:r>
              <a:rPr lang="en-GB" dirty="0"/>
              <a:t> </a:t>
            </a:r>
            <a:r>
              <a:rPr lang="en-GB" dirty="0" err="1"/>
              <a:t>pejska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b="1" dirty="0">
              <a:latin typeface="Vodafone Rg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lvl="1"/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9" name="Picture 8" descr="A dog sitting on a table&#10;&#10;Description automatically generated">
            <a:extLst>
              <a:ext uri="{FF2B5EF4-FFF2-40B4-BE49-F238E27FC236}">
                <a16:creationId xmlns:a16="http://schemas.microsoft.com/office/drawing/2014/main" id="{77948E5A-EF9F-BE3A-1253-C9E4C183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66" y="572399"/>
            <a:ext cx="5505454" cy="3210188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11A27492-1AD1-6309-63CD-30531A1219ED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display: flex;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flex-direction: row/column;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align-items: flex-start/flex-end;</a:t>
            </a: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1B1B89-A3B7-42A3-2478-2E03B4F7AB7A}"/>
              </a:ext>
            </a:extLst>
          </p:cNvPr>
          <p:cNvSpPr/>
          <p:nvPr/>
        </p:nvSpPr>
        <p:spPr>
          <a:xfrm>
            <a:off x="6504496" y="772997"/>
            <a:ext cx="1458346" cy="2186027"/>
          </a:xfrm>
          <a:prstGeom prst="rect">
            <a:avLst/>
          </a:prstGeom>
          <a:noFill/>
          <a:ln w="73025" cap="flat" cmpd="sng" algn="ctr">
            <a:solidFill>
              <a:srgbClr val="92D05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9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Máme</a:t>
            </a:r>
            <a:r>
              <a:rPr lang="en-GB" dirty="0"/>
              <a:t> </a:t>
            </a:r>
            <a:r>
              <a:rPr lang="en-GB" dirty="0" err="1"/>
              <a:t>hotovo</a:t>
            </a:r>
            <a:r>
              <a:rPr lang="en-GB" dirty="0"/>
              <a:t> </a:t>
            </a:r>
            <a:r>
              <a:rPr lang="en-GB" dirty="0" err="1"/>
              <a:t>css</a:t>
            </a:r>
            <a:r>
              <a:rPr lang="en-GB" dirty="0"/>
              <a:t>-</a:t>
            </a:r>
            <a:r>
              <a:rPr lang="en-GB" dirty="0" err="1"/>
              <a:t>flexboxGrid</a:t>
            </a:r>
            <a:r>
              <a:rPr lang="en-GB" dirty="0"/>
              <a:t>-final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E2F3-9168-CE48-25D0-260A400AF3DE}"/>
              </a:ext>
            </a:extLst>
          </p:cNvPr>
          <p:cNvSpPr txBox="1"/>
          <p:nvPr/>
        </p:nvSpPr>
        <p:spPr>
          <a:xfrm>
            <a:off x="3459637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5356-749D-F574-911C-400FD4D7A373}"/>
              </a:ext>
            </a:extLst>
          </p:cNvPr>
          <p:cNvSpPr txBox="1"/>
          <p:nvPr/>
        </p:nvSpPr>
        <p:spPr>
          <a:xfrm>
            <a:off x="3553905" y="38649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B0791-AA03-9B78-D223-6906F256B6CE}"/>
              </a:ext>
            </a:extLst>
          </p:cNvPr>
          <p:cNvSpPr txBox="1"/>
          <p:nvPr/>
        </p:nvSpPr>
        <p:spPr>
          <a:xfrm>
            <a:off x="8182466" y="21870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pic>
        <p:nvPicPr>
          <p:cNvPr id="9" name="Picture 8" descr="A dog sitting on a table&#10;&#10;Description automatically generated">
            <a:extLst>
              <a:ext uri="{FF2B5EF4-FFF2-40B4-BE49-F238E27FC236}">
                <a16:creationId xmlns:a16="http://schemas.microsoft.com/office/drawing/2014/main" id="{77948E5A-EF9F-BE3A-1253-C9E4C183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2" y="448869"/>
            <a:ext cx="7382736" cy="4304817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11A27492-1AD1-6309-63CD-30531A1219ED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Zdroje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 W3School</a:t>
            </a:r>
          </a:p>
          <a:p>
            <a:pPr lvl="1"/>
            <a:r>
              <a:rPr lang="en-GB" dirty="0">
                <a:hlinkClick r:id="rId3"/>
              </a:rPr>
              <a:t>https://www.w3schools.com/css/css_grid.asp</a:t>
            </a:r>
            <a:endParaRPr lang="en-GB" dirty="0"/>
          </a:p>
          <a:p>
            <a:r>
              <a:rPr lang="en-GB" dirty="0" err="1"/>
              <a:t>Css-tricks.com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4"/>
              </a:rPr>
              <a:t>https://css-tricks.com/snippets/css/a-guide-to-flexbox/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https://css-tricks.com/snippets/css/complete-guide-grid/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Video tutorials</a:t>
            </a:r>
          </a:p>
          <a:p>
            <a:pPr lvl="1"/>
            <a:r>
              <a:rPr lang="en-GB" dirty="0" err="1"/>
              <a:t>Kewin</a:t>
            </a:r>
            <a:r>
              <a:rPr lang="en-GB" dirty="0"/>
              <a:t> Powel </a:t>
            </a:r>
            <a:r>
              <a:rPr lang="en-GB" dirty="0">
                <a:hlinkClick r:id="rId6"/>
              </a:rPr>
              <a:t>https://www.youtube.com/watch?v=rg7Fvvl3taU</a:t>
            </a:r>
            <a:endParaRPr lang="en-GB" dirty="0"/>
          </a:p>
          <a:p>
            <a:pPr lvl="1"/>
            <a:r>
              <a:rPr lang="en-GB" dirty="0"/>
              <a:t>Ramzi Bach  </a:t>
            </a:r>
            <a:r>
              <a:rPr lang="en-GB" dirty="0">
                <a:hlinkClick r:id="rId7"/>
              </a:rPr>
              <a:t>https://www.youtube.com/watch?v=EiNiSFIPIQE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1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3543369" cy="504862"/>
          </a:xfrm>
        </p:spPr>
        <p:txBody>
          <a:bodyPr/>
          <a:lstStyle/>
          <a:p>
            <a:pPr algn="ctr"/>
            <a:r>
              <a:rPr lang="en-US" dirty="0" err="1"/>
              <a:t>Otázky</a:t>
            </a:r>
            <a:r>
              <a:rPr lang="en-US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Jakub </a:t>
            </a:r>
            <a:r>
              <a:rPr lang="en-GB" dirty="0" err="1"/>
              <a:t>Michalko</a:t>
            </a:r>
            <a:br>
              <a:rPr lang="en-GB" dirty="0"/>
            </a:br>
            <a:r>
              <a:rPr lang="en-GB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805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6" y="2286584"/>
            <a:ext cx="3388302" cy="461912"/>
          </a:xfrm>
        </p:spPr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Srpen</a:t>
            </a:r>
            <a:r>
              <a:rPr lang="en-GB" dirty="0"/>
              <a:t>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7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layout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err="1"/>
              <a:t>Rozděluje</a:t>
            </a:r>
            <a:r>
              <a:rPr lang="en-GB" dirty="0"/>
              <a:t> </a:t>
            </a:r>
            <a:r>
              <a:rPr lang="en-GB" dirty="0" err="1"/>
              <a:t>stránku</a:t>
            </a:r>
            <a:r>
              <a:rPr lang="en-GB" dirty="0"/>
              <a:t>/</a:t>
            </a:r>
            <a:r>
              <a:rPr lang="en-GB" dirty="0" err="1"/>
              <a:t>komponentu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tabulku</a:t>
            </a:r>
            <a:r>
              <a:rPr lang="en-GB" dirty="0"/>
              <a:t>:</a:t>
            </a:r>
            <a:endParaRPr lang="en-GB" dirty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.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container 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display: grid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40px 50px auto 50px 40px;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grid-template-rows: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25% 100px auto;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display:grid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lvl="1"/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Řekne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prohlížeči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: </a:t>
            </a:r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tato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komponenta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bude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000" dirty="0" err="1">
                <a:latin typeface="Vodafone" panose="020B0503020202020204" pitchFamily="34" charset="0"/>
                <a:cs typeface="Vodafone" panose="020B0503020202020204" pitchFamily="34" charset="0"/>
              </a:rPr>
              <a:t>používat</a:t>
            </a:r>
            <a:r>
              <a:rPr lang="en-GB" sz="1000" dirty="0">
                <a:latin typeface="Vodafone" panose="020B0503020202020204" pitchFamily="34" charset="0"/>
                <a:cs typeface="Vodafone" panose="020B0503020202020204" pitchFamily="34" charset="0"/>
              </a:rPr>
              <a:t> grid layout</a:t>
            </a:r>
          </a:p>
          <a:p>
            <a:r>
              <a:rPr lang="en-GB" sz="14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grid-template-columns:</a:t>
            </a:r>
          </a:p>
          <a:p>
            <a:pPr lvl="1"/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Jak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nastavit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šířku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sloupců</a:t>
            </a:r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r>
              <a:rPr lang="en-GB" sz="14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grid-template-rows:</a:t>
            </a:r>
          </a:p>
          <a:p>
            <a:pPr lvl="1"/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Jak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nastavit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výšku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řádků</a:t>
            </a:r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21" name="Picture 20" descr="A grid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2B4DFA82-52BC-0641-5C28-B2F8D3F6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829265"/>
            <a:ext cx="4159880" cy="3180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5AEFEE-6706-EEE0-1503-D67338D9C225}"/>
              </a:ext>
            </a:extLst>
          </p:cNvPr>
          <p:cNvSpPr txBox="1"/>
          <p:nvPr/>
        </p:nvSpPr>
        <p:spPr>
          <a:xfrm>
            <a:off x="5911232" y="4223208"/>
            <a:ext cx="1292843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4"/>
              </a:rPr>
              <a:t>Více info</a:t>
            </a: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1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layout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err="1"/>
              <a:t>Rozděluje</a:t>
            </a:r>
            <a:r>
              <a:rPr lang="en-GB" dirty="0"/>
              <a:t> </a:t>
            </a:r>
            <a:r>
              <a:rPr lang="en-GB" dirty="0" err="1"/>
              <a:t>stránku</a:t>
            </a:r>
            <a:r>
              <a:rPr lang="en-GB" dirty="0"/>
              <a:t>/</a:t>
            </a:r>
            <a:r>
              <a:rPr lang="en-GB" dirty="0" err="1"/>
              <a:t>komponentu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tabulku</a:t>
            </a:r>
            <a:r>
              <a:rPr lang="en-GB" dirty="0"/>
              <a:t>:</a:t>
            </a:r>
            <a:endParaRPr lang="en-GB" dirty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.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container 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display: grid</a:t>
            </a:r>
            <a:r>
              <a:rPr lang="en-GB" sz="1400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40px 50px auto 50px 40px;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sz="1400" b="1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grid-template-rows: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25% 100px auto;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r>
              <a:rPr lang="en-GB" sz="14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grid-template-columns, grid-template-rows :</a:t>
            </a:r>
          </a:p>
          <a:p>
            <a:pPr lvl="1"/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40px, 50px, 100px: 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nastav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šířku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/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výšku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v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pixelech</a:t>
            </a:r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auto: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vyplň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z toho, co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zbyde</a:t>
            </a:r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25%: je to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počítáno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z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aktuální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šířky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/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výšky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komponenty</a:t>
            </a: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/</a:t>
            </a:r>
            <a:r>
              <a:rPr lang="en-GB" sz="1000" b="1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stránky</a:t>
            </a:r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21" name="Picture 20" descr="A grid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2B4DFA82-52BC-0641-5C28-B2F8D3F6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829265"/>
            <a:ext cx="4159880" cy="3180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F7F95-7877-6179-58FF-F8F60888B761}"/>
              </a:ext>
            </a:extLst>
          </p:cNvPr>
          <p:cNvSpPr txBox="1"/>
          <p:nvPr/>
        </p:nvSpPr>
        <p:spPr>
          <a:xfrm>
            <a:off x="5911232" y="4223208"/>
            <a:ext cx="1292843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4"/>
              </a:rPr>
              <a:t>Více info</a:t>
            </a:r>
            <a:endParaRPr lang="en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813F5-25AB-A90F-6B8F-05D3B1F260AA}"/>
              </a:ext>
            </a:extLst>
          </p:cNvPr>
          <p:cNvSpPr txBox="1"/>
          <p:nvPr/>
        </p:nvSpPr>
        <p:spPr>
          <a:xfrm>
            <a:off x="1359655" y="4270375"/>
            <a:ext cx="1292843" cy="253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  <a:hlinkClick r:id="rId5"/>
              </a:rPr>
              <a:t>Příklad</a:t>
            </a:r>
            <a:endParaRPr lang="en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layout - fragments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err="1"/>
              <a:t>Fragmenty</a:t>
            </a:r>
            <a:r>
              <a:rPr lang="en-GB" dirty="0"/>
              <a:t>:</a:t>
            </a:r>
            <a:endParaRPr lang="en-GB" dirty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.</a:t>
            </a: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container {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display: grid;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grid-template-columns: 1fr 5fr 1fr;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grid-template-rows: 1fr 1fr 2fr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Chci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to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rozdělit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stejnoměrně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.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Tak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použiji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fragment “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fr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”</a:t>
            </a:r>
          </a:p>
          <a:p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Např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. 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šířku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sloupců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chci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rozdělit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v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poměru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1:5:1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   grid-template-columns: 1fr 5fr 1fr;</a:t>
            </a:r>
          </a:p>
          <a:p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Výšku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řádku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chci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rozdělit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v </a:t>
            </a:r>
            <a:r>
              <a:rPr lang="en-GB" sz="1400" dirty="0" err="1">
                <a:latin typeface="Vodafone" panose="020B0503020202020204" pitchFamily="34" charset="0"/>
                <a:cs typeface="Vodafone" panose="020B0503020202020204" pitchFamily="34" charset="0"/>
              </a:rPr>
              <a:t>poměru</a:t>
            </a:r>
            <a:r>
              <a:rPr lang="en-GB" sz="1400" dirty="0">
                <a:latin typeface="Vodafone" panose="020B0503020202020204" pitchFamily="34" charset="0"/>
                <a:cs typeface="Vodafone" panose="020B0503020202020204" pitchFamily="34" charset="0"/>
              </a:rPr>
              <a:t> 1:1:2: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   grid-template-rows: 1fr 1fr 2fr;</a:t>
            </a: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6" name="Picture 5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8CFBA508-0956-7A51-7514-AAD023E4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98" y="695465"/>
            <a:ext cx="4211227" cy="26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21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457472" cy="667479"/>
          </a:xfrm>
        </p:spPr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 css-flexboxGrid-1/</a:t>
            </a:r>
            <a:r>
              <a:rPr lang="en-GB" dirty="0" err="1"/>
              <a:t>main.css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3x3:</a:t>
            </a:r>
            <a:endParaRPr lang="en-GB" dirty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lvl="1"/>
            <a:endParaRPr lang="en-GB" sz="1000" b="1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r>
              <a:rPr lang="en-GB" sz="1000" b="1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endParaRPr lang="en-GB" sz="1000" dirty="0">
              <a:latin typeface="Vodafone" panose="020B0503020202020204" pitchFamily="34" charset="0"/>
              <a:cs typeface="Vodafone" panose="020B050302020202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00025" lvl="1" indent="0">
              <a:buNone/>
            </a:pPr>
            <a:endParaRPr lang="en-GB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A51D92-EEC5-14CB-8AD4-0FA850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33" y="836125"/>
            <a:ext cx="6457473" cy="2694807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334E6D55-F0C4-DCB3-F0D1-A29B51650C25}"/>
              </a:ext>
            </a:extLst>
          </p:cNvPr>
          <p:cNvSpPr txBox="1">
            <a:spLocks/>
          </p:cNvSpPr>
          <p:nvPr/>
        </p:nvSpPr>
        <p:spPr>
          <a:xfrm>
            <a:off x="250824" y="3865062"/>
            <a:ext cx="7158644" cy="847037"/>
          </a:xfrm>
          <a:prstGeom prst="rect">
            <a:avLst/>
          </a:prstGeom>
        </p:spPr>
        <p:txBody>
          <a:bodyPr vert="horz" lIns="0" tIns="0" rIns="0" bIns="0" numCol="2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Tahák</a:t>
            </a:r>
            <a:r>
              <a:rPr lang="en-GB" dirty="0"/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display: grid;</a:t>
            </a: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grid-template-columns: 1fr 5fr 1fr;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grid-template-rows: 1fr 1fr 2fr</a:t>
            </a: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" panose="020B0503020202020204" pitchFamily="34" charset="0"/>
              <a:cs typeface="Vodafone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layout – </a:t>
            </a:r>
            <a:r>
              <a:rPr lang="en-GB" dirty="0" err="1"/>
              <a:t>přes</a:t>
            </a:r>
            <a:r>
              <a:rPr lang="en-GB" dirty="0"/>
              <a:t> </a:t>
            </a:r>
            <a:r>
              <a:rPr lang="en-GB" dirty="0" err="1"/>
              <a:t>víc</a:t>
            </a:r>
            <a:r>
              <a:rPr lang="en-GB" dirty="0"/>
              <a:t> </a:t>
            </a:r>
            <a:r>
              <a:rPr lang="en-GB" dirty="0" err="1"/>
              <a:t>polí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5"/>
            <a:ext cx="3585884" cy="3838974"/>
          </a:xfrm>
        </p:spPr>
        <p:txBody>
          <a:bodyPr/>
          <a:lstStyle/>
          <a:p>
            <a:r>
              <a:rPr lang="en-GB" dirty="0" err="1"/>
              <a:t>Komponenta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polích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Definujeme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samotné</a:t>
            </a:r>
            <a:r>
              <a:rPr lang="en-GB" dirty="0"/>
              <a:t> </a:t>
            </a:r>
            <a:r>
              <a:rPr lang="en-GB" dirty="0" err="1"/>
              <a:t>komponentě</a:t>
            </a:r>
            <a:r>
              <a:rPr lang="en-GB" dirty="0"/>
              <a:t> (ne v </a:t>
            </a:r>
            <a:r>
              <a:rPr lang="en-GB" dirty="0" err="1"/>
              <a:t>rodičovské</a:t>
            </a:r>
            <a:r>
              <a:rPr lang="en-GB" dirty="0"/>
              <a:t>)</a:t>
            </a:r>
          </a:p>
          <a:p>
            <a:pPr lvl="1"/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grid-column-start/ grid-column-end:</a:t>
            </a:r>
          </a:p>
          <a:p>
            <a:pPr lvl="2"/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V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jakých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sloupcích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se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má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komponenta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nacházet</a:t>
            </a:r>
            <a:endParaRPr lang="en-GB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grid-row-start / grid-row-end</a:t>
            </a:r>
          </a:p>
          <a:p>
            <a:pPr lvl="2"/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V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jakých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řádcích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se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má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komponenta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nacházet</a:t>
            </a:r>
            <a:endParaRPr lang="en-GB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Např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. </a:t>
            </a:r>
            <a:endParaRPr lang="en-GB" dirty="0"/>
          </a:p>
          <a:p>
            <a:pPr marL="247650" lvl="2" indent="0"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grid-column-start: 2;</a:t>
            </a:r>
          </a:p>
          <a:p>
            <a:pPr marL="247650" lvl="2" indent="0">
              <a:buNone/>
            </a:pPr>
            <a:r>
              <a:rPr lang="en-GB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grid-column-end: 3;</a:t>
            </a:r>
          </a:p>
          <a:p>
            <a:pPr marL="247650" lvl="2" indent="0">
              <a:buNone/>
            </a:pPr>
            <a:r>
              <a:rPr lang="en-GB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grid-row-start: 2;</a:t>
            </a:r>
          </a:p>
          <a:p>
            <a:pPr marL="247650" lvl="2" indent="0">
              <a:buNone/>
            </a:pPr>
            <a:r>
              <a:rPr lang="en-GB" dirty="0">
                <a:solidFill>
                  <a:schemeClr val="accent1"/>
                </a:solidFill>
                <a:latin typeface="Vodafone Light" panose="020B0303020202020204" pitchFamily="34" charset="0"/>
                <a:cs typeface="Vodafone Light" panose="020B0303020202020204" pitchFamily="34" charset="0"/>
              </a:rPr>
              <a:t>  grid-row-end: 4;</a:t>
            </a:r>
          </a:p>
          <a:p>
            <a:pPr marL="247650" lvl="2" indent="0"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Ta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čísla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jsou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čísla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dělících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  <a:r>
              <a:rPr lang="en-GB" dirty="0" err="1">
                <a:latin typeface="Vodafone Light" panose="020B0303020202020204" pitchFamily="34" charset="0"/>
                <a:cs typeface="Vodafone Light" panose="020B0303020202020204" pitchFamily="34" charset="0"/>
              </a:rPr>
              <a:t>čar</a:t>
            </a: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“Line”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11" name="Picture 10" descr="A grid of blue squares&#10;&#10;Description automatically generated">
            <a:extLst>
              <a:ext uri="{FF2B5EF4-FFF2-40B4-BE49-F238E27FC236}">
                <a16:creationId xmlns:a16="http://schemas.microsoft.com/office/drawing/2014/main" id="{EFF4F31C-5E12-7170-9AFC-441B8561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07" y="192512"/>
            <a:ext cx="5157467" cy="4280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920D4E-0CA0-7465-7876-BF0854552E79}"/>
              </a:ext>
            </a:extLst>
          </p:cNvPr>
          <p:cNvSpPr/>
          <p:nvPr/>
        </p:nvSpPr>
        <p:spPr>
          <a:xfrm>
            <a:off x="6088251" y="2187018"/>
            <a:ext cx="1162213" cy="2045617"/>
          </a:xfrm>
          <a:prstGeom prst="rect">
            <a:avLst/>
          </a:prstGeom>
          <a:solidFill>
            <a:schemeClr val="accent1">
              <a:alpha val="6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9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20 August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Grid layout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6" y="873125"/>
            <a:ext cx="3585884" cy="3603625"/>
          </a:xfrm>
        </p:spPr>
        <p:txBody>
          <a:bodyPr/>
          <a:lstStyle/>
          <a:p>
            <a:r>
              <a:rPr lang="en-GB" dirty="0" err="1"/>
              <a:t>Komponenta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polích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.item1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grid-row-start: 1;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grid-row-end: 3;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Zkrácený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 </a:t>
            </a: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zápis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.item2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grid-row: 1 / 3;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34BC955-6EBC-EAF6-D266-219BB814A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ED09AA0-0853-1E5A-4859-C0BED0592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98086"/>
            <a:ext cx="2678464" cy="26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57EA6-AD36-119F-AA99-7C32A7BA54F8}"/>
              </a:ext>
            </a:extLst>
          </p:cNvPr>
          <p:cNvSpPr txBox="1"/>
          <p:nvPr/>
        </p:nvSpPr>
        <p:spPr>
          <a:xfrm>
            <a:off x="2286000" y="881349"/>
            <a:ext cx="3096705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.item5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grid-column-start:1;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grid-column-end: 4;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Zkrácený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 </a:t>
            </a: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zápis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.item6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grid-column: 1 / 4;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Počítání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 od </a:t>
            </a: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konce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 </a:t>
            </a:r>
          </a:p>
          <a:p>
            <a:r>
              <a:rPr lang="en-GB" sz="1400" b="1" dirty="0">
                <a:latin typeface="+mn-lt"/>
                <a:cs typeface="Vodafone Light" panose="020B0303020202020204" pitchFamily="34" charset="0"/>
              </a:rPr>
              <a:t>(</a:t>
            </a: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záporné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 </a:t>
            </a:r>
            <a:r>
              <a:rPr lang="en-GB" sz="1400" b="1" dirty="0" err="1">
                <a:latin typeface="+mn-lt"/>
                <a:cs typeface="Vodafone Light" panose="020B0303020202020204" pitchFamily="34" charset="0"/>
              </a:rPr>
              <a:t>číslo</a:t>
            </a:r>
            <a:r>
              <a:rPr lang="en-GB" sz="1400" b="1" dirty="0">
                <a:cs typeface="Vodafone Light" panose="020B0303020202020204" pitchFamily="34" charset="0"/>
              </a:rPr>
              <a:t>)</a:t>
            </a:r>
            <a:r>
              <a:rPr lang="en-GB" sz="1400" b="1" dirty="0">
                <a:latin typeface="+mn-lt"/>
                <a:cs typeface="Vodafone Light" panose="020B0303020202020204" pitchFamily="34" charset="0"/>
              </a:rPr>
              <a:t>:</a:t>
            </a: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.item7 {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  grid-column: 1 / -1;</a:t>
            </a:r>
          </a:p>
          <a:p>
            <a:pPr marL="0" indent="0">
              <a:buNone/>
            </a:pPr>
            <a:r>
              <a:rPr lang="en-GB" sz="1400" dirty="0">
                <a:latin typeface="Vodafone Light" panose="020B0303020202020204" pitchFamily="34" charset="0"/>
                <a:cs typeface="Vodafone Light" panose="020B0303020202020204" pitchFamily="34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lvl="1"/>
            <a:endParaRPr lang="en-GB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r>
              <a:rPr lang="en-GB" dirty="0">
                <a:latin typeface="Vodafone Light" panose="020B0303020202020204" pitchFamily="34" charset="0"/>
                <a:cs typeface="Vodafone Light" panose="020B0303020202020204" pitchFamily="34" charset="0"/>
              </a:rPr>
              <a:t> </a:t>
            </a:r>
          </a:p>
          <a:p>
            <a:pPr marL="0" indent="0">
              <a:buNone/>
            </a:pPr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endParaRPr lang="en-GB" sz="1400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  <a:p>
            <a:pPr marL="200025" lvl="1" indent="0">
              <a:buNone/>
            </a:pPr>
            <a:endParaRPr lang="en-GB" dirty="0">
              <a:latin typeface="Vodafone Light" panose="020B0303020202020204" pitchFamily="34" charset="0"/>
              <a:cs typeface="Vodafone Light" panose="020B0303020202020204" pitchFamily="34" charset="0"/>
            </a:endParaRPr>
          </a:p>
        </p:txBody>
      </p:sp>
      <p:pic>
        <p:nvPicPr>
          <p:cNvPr id="9" name="Picture 8" descr="A blue rectangular object with black numbers&#10;&#10;Description automatically generated">
            <a:extLst>
              <a:ext uri="{FF2B5EF4-FFF2-40B4-BE49-F238E27FC236}">
                <a16:creationId xmlns:a16="http://schemas.microsoft.com/office/drawing/2014/main" id="{8435F35B-67FE-0ECA-3794-3C1F8AAE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51" y="990403"/>
            <a:ext cx="5070246" cy="34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9295B6CAA9D43BFD3C445DEC9EF59" ma:contentTypeVersion="26" ma:contentTypeDescription="Create a new document." ma:contentTypeScope="" ma:versionID="97fb255dfc560b8bf9bbd23150c4a9c7">
  <xsd:schema xmlns:xsd="http://www.w3.org/2001/XMLSchema" xmlns:xs="http://www.w3.org/2001/XMLSchema" xmlns:p="http://schemas.microsoft.com/office/2006/metadata/properties" xmlns:ns1="http://schemas.microsoft.com/sharepoint/v3" xmlns:ns2="f00dba4d-fe5f-4282-85af-cab55cf8f78d" xmlns:ns3="d8f0ca3f-4e69-40dd-ae5d-b0a9bd801894" xmlns:ns4="6504cafb-c983-4e47-bcaf-a5581da3406e" targetNamespace="http://schemas.microsoft.com/office/2006/metadata/properties" ma:root="true" ma:fieldsID="1bd17c1c4643f42ab948384a2ec2be95" ns1:_="" ns2:_="" ns3:_="" ns4:_="">
    <xsd:import namespace="http://schemas.microsoft.com/sharepoint/v3"/>
    <xsd:import namespace="f00dba4d-fe5f-4282-85af-cab55cf8f78d"/>
    <xsd:import namespace="d8f0ca3f-4e69-40dd-ae5d-b0a9bd801894"/>
    <xsd:import namespace="6504cafb-c983-4e47-bcaf-a5581da340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Owner" minOccurs="0"/>
                <xsd:element ref="ns3:Approver" minOccurs="0"/>
                <xsd:element ref="ns3:Status" minOccurs="0"/>
                <xsd:element ref="ns3:Review_x0020_Applicable" minOccurs="0"/>
                <xsd:element ref="ns3:Document_x0020_ID" minOccurs="0"/>
                <xsd:element ref="ns3:Date_x0020_Reviewed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2:_dlc_DocId" minOccurs="0"/>
                <xsd:element ref="ns2:_dlc_DocIdUrl" minOccurs="0"/>
                <xsd:element ref="ns2:_dlc_DocIdPersistId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dba4d-fe5f-4282-85af-cab55cf8f7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f0ca3f-4e69-40dd-ae5d-b0a9bd8018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Owner" ma:index="16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r" ma:index="17" nillable="true" ma:displayName="Approver" ma:format="Dropdown" ma:list="UserInfo" ma:SharePointGroup="0" ma:internalName="Approv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8" nillable="true" ma:displayName="Status" ma:format="Dropdown" ma:internalName="Status">
      <xsd:simpleType>
        <xsd:restriction base="dms:Choice">
          <xsd:enumeration value="Final"/>
          <xsd:enumeration value="Draft"/>
          <xsd:enumeration value="Archived"/>
        </xsd:restriction>
      </xsd:simpleType>
    </xsd:element>
    <xsd:element name="Review_x0020_Applicable" ma:index="19" nillable="true" ma:displayName="Review Applicable" ma:default="1" ma:format="Dropdown" ma:internalName="Review_x0020_Applicable">
      <xsd:simpleType>
        <xsd:restriction base="dms:Boolean"/>
      </xsd:simpleType>
    </xsd:element>
    <xsd:element name="Document_x0020_ID" ma:index="20" nillable="true" ma:displayName="Document ID" ma:format="Dropdown" ma:internalName="Document_x0020_ID" ma:percentage="FALSE">
      <xsd:simpleType>
        <xsd:restriction base="dms:Number"/>
      </xsd:simpleType>
    </xsd:element>
    <xsd:element name="Date_x0020_Reviewed" ma:index="21" nillable="true" ma:displayName="Date Reviewed" ma:format="DateOnly" ma:internalName="Date_x0020_Reviewed">
      <xsd:simpleType>
        <xsd:restriction base="dms:DateTime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31" nillable="true" ma:displayName="Sign-off status" ma:internalName="Sign_x002d_off_x0020_status">
      <xsd:simpleType>
        <xsd:restriction base="dms:Text"/>
      </xsd:simpleType>
    </xsd:element>
    <xsd:element name="MediaLengthInSeconds" ma:index="3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1140db7b-894d-4be5-b4f9-3216f8c45b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4cafb-c983-4e47-bcaf-a5581da3406e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9c32d7a1-9adc-4738-8baa-0ae9075a2262}" ma:internalName="TaxCatchAll" ma:showField="CatchAllData" ma:web="f00dba4d-fe5f-4282-85af-cab55cf8f7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d8f0ca3f-4e69-40dd-ae5d-b0a9bd801894">
      <UserInfo>
        <DisplayName/>
        <AccountId xsi:nil="true"/>
        <AccountType/>
      </UserInfo>
    </Owner>
    <Approver xmlns="d8f0ca3f-4e69-40dd-ae5d-b0a9bd801894">
      <UserInfo>
        <DisplayName/>
        <AccountId xsi:nil="true"/>
        <AccountType/>
      </UserInfo>
    </Approver>
    <Status xmlns="d8f0ca3f-4e69-40dd-ae5d-b0a9bd801894" xsi:nil="true"/>
    <Document_x0020_ID xmlns="d8f0ca3f-4e69-40dd-ae5d-b0a9bd801894" xsi:nil="true"/>
    <Review_x0020_Applicable xmlns="d8f0ca3f-4e69-40dd-ae5d-b0a9bd801894">true</Review_x0020_Applicable>
    <Date_x0020_Reviewed xmlns="d8f0ca3f-4e69-40dd-ae5d-b0a9bd801894" xsi:nil="true"/>
    <_ip_UnifiedCompliancePolicyUIAction xmlns="http://schemas.microsoft.com/sharepoint/v3" xsi:nil="true"/>
    <_ip_UnifiedCompliancePolicyProperties xmlns="http://schemas.microsoft.com/sharepoint/v3" xsi:nil="true"/>
    <_dlc_DocId xmlns="f00dba4d-fe5f-4282-85af-cab55cf8f78d">JWYDHA6HZNYM-875383060-2515</_dlc_DocId>
    <_dlc_DocIdUrl xmlns="f00dba4d-fe5f-4282-85af-cab55cf8f78d">
      <Url>https://vodafone.sharepoint.com/teams/Digital/_layouts/15/DocIdRedir.aspx?ID=JWYDHA6HZNYM-875383060-2515</Url>
      <Description>JWYDHA6HZNYM-875383060-2515</Description>
    </_dlc_DocIdUrl>
    <_Flow_SignoffStatus xmlns="d8f0ca3f-4e69-40dd-ae5d-b0a9bd801894" xsi:nil="true"/>
    <TaxCatchAll xmlns="6504cafb-c983-4e47-bcaf-a5581da3406e" xsi:nil="true"/>
    <lcf76f155ced4ddcb4097134ff3c332f xmlns="d8f0ca3f-4e69-40dd-ae5d-b0a9bd801894">
      <Terms xmlns="http://schemas.microsoft.com/office/infopath/2007/PartnerControls"/>
    </lcf76f155ced4ddcb4097134ff3c332f>
    <SharedWithUsers xmlns="f00dba4d-fe5f-4282-85af-cab55cf8f78d">
      <UserInfo>
        <DisplayName>Ruxandra Zavoianu, Vodafone</DisplayName>
        <AccountId>60968</AccountId>
        <AccountType/>
      </UserInfo>
    </SharedWithUser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5DBF8E-9488-46CE-A188-58DD845981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00dba4d-fe5f-4282-85af-cab55cf8f78d"/>
    <ds:schemaRef ds:uri="d8f0ca3f-4e69-40dd-ae5d-b0a9bd801894"/>
    <ds:schemaRef ds:uri="6504cafb-c983-4e47-bcaf-a5581da34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5BA5C9-CDA9-41BE-9A3D-7DC907E6C770}">
  <ds:schemaRefs>
    <ds:schemaRef ds:uri="http://www.w3.org/XML/1998/namespace"/>
    <ds:schemaRef ds:uri="http://purl.org/dc/terms/"/>
    <ds:schemaRef ds:uri="http://schemas.microsoft.com/office/2006/documentManagement/types"/>
    <ds:schemaRef ds:uri="d8f0ca3f-4e69-40dd-ae5d-b0a9bd801894"/>
    <ds:schemaRef ds:uri="http://purl.org/dc/dcmitype/"/>
    <ds:schemaRef ds:uri="http://purl.org/dc/elements/1.1/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6504cafb-c983-4e47-bcaf-a5581da3406e"/>
    <ds:schemaRef ds:uri="f00dba4d-fe5f-4282-85af-cab55cf8f78d"/>
  </ds:schemaRefs>
</ds:datastoreItem>
</file>

<file path=customXml/itemProps3.xml><?xml version="1.0" encoding="utf-8"?>
<ds:datastoreItem xmlns:ds="http://schemas.openxmlformats.org/officeDocument/2006/customXml" ds:itemID="{975CC3AE-7C36-4540-A799-768ECD6A216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01C830C-1D62-4A2C-A867-5F012D1CDA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Microsoft Macintosh PowerPoint</Application>
  <PresentationFormat>On-screen Show (16:9)</PresentationFormat>
  <Paragraphs>350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Vodafone</vt:lpstr>
      <vt:lpstr>Vodafone Light</vt:lpstr>
      <vt:lpstr>Vodafone Rg</vt:lpstr>
      <vt:lpstr>Vodafone</vt:lpstr>
      <vt:lpstr>Grid + Flexbox</vt:lpstr>
      <vt:lpstr>Motivace</vt:lpstr>
      <vt:lpstr>Grid layout</vt:lpstr>
      <vt:lpstr>Grid layout</vt:lpstr>
      <vt:lpstr>Grid layout</vt:lpstr>
      <vt:lpstr>Grid layout - fragments</vt:lpstr>
      <vt:lpstr>Příklad css-flexboxGrid-1/main.css</vt:lpstr>
      <vt:lpstr>Grid layout – přes víc polí</vt:lpstr>
      <vt:lpstr>Grid layout</vt:lpstr>
      <vt:lpstr>Příklad css-flexboxGrid-2/main.css</vt:lpstr>
      <vt:lpstr>Příklad css-flexboxGrid-3 /main.css</vt:lpstr>
      <vt:lpstr>Grid template areas</vt:lpstr>
      <vt:lpstr>Příklad css-flexboxGrid-4 /main.css</vt:lpstr>
      <vt:lpstr>Příklad css-flexboxGrid-5/index.html</vt:lpstr>
      <vt:lpstr>        Flexbox</vt:lpstr>
      <vt:lpstr>Flex layout, flex direction</vt:lpstr>
      <vt:lpstr>Justify content</vt:lpstr>
      <vt:lpstr>Justify content</vt:lpstr>
      <vt:lpstr>Příklad css-flexboxGrid-6/main.css</vt:lpstr>
      <vt:lpstr>Flex layout - gap</vt:lpstr>
      <vt:lpstr>Příklad css-flexboxGrid-7/main.css</vt:lpstr>
      <vt:lpstr>Příklad css-flexboxGrid-8/main.css</vt:lpstr>
      <vt:lpstr>Máme hotovo css-flexboxGrid-final</vt:lpstr>
      <vt:lpstr>Zdroje</vt:lpstr>
      <vt:lpstr>Otázky?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112</cp:revision>
  <cp:lastPrinted>2011-08-30T12:20:26Z</cp:lastPrinted>
  <dcterms:created xsi:type="dcterms:W3CDTF">2013-08-14T12:09:46Z</dcterms:created>
  <dcterms:modified xsi:type="dcterms:W3CDTF">2023-08-21T10:24:12Z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0x01010073F9295B6CAA9D43BFD3C445DEC9EF59</vt:lpwstr>
  </property>
  <property fmtid="{D5CDD505-2E9C-101B-9397-08002B2CF9AE}" pid="4" name="Sensitivity">
    <vt:lpwstr>C2 General</vt:lpwstr>
  </property>
  <property fmtid="{D5CDD505-2E9C-101B-9397-08002B2CF9AE}" pid="5" name="_dlc_DocIdItemGuid">
    <vt:lpwstr>3d5db981-a825-40a3-9686-1f3558c0275b</vt:lpwstr>
  </property>
  <property fmtid="{D5CDD505-2E9C-101B-9397-08002B2CF9AE}" pid="6" name="MediaServiceImageTags">
    <vt:lpwstr/>
  </property>
  <property fmtid="{D5CDD505-2E9C-101B-9397-08002B2CF9AE}" pid="7" name="MSIP_Label_0359f705-2ba0-454b-9cfc-6ce5bcaac040_Enabled">
    <vt:lpwstr>true</vt:lpwstr>
  </property>
  <property fmtid="{D5CDD505-2E9C-101B-9397-08002B2CF9AE}" pid="8" name="MSIP_Label_0359f705-2ba0-454b-9cfc-6ce5bcaac040_SetDate">
    <vt:lpwstr>2023-06-02T08:25:08Z</vt:lpwstr>
  </property>
  <property fmtid="{D5CDD505-2E9C-101B-9397-08002B2CF9AE}" pid="9" name="MSIP_Label_0359f705-2ba0-454b-9cfc-6ce5bcaac040_Method">
    <vt:lpwstr>Standard</vt:lpwstr>
  </property>
  <property fmtid="{D5CDD505-2E9C-101B-9397-08002B2CF9AE}" pid="10" name="MSIP_Label_0359f705-2ba0-454b-9cfc-6ce5bcaac040_Name">
    <vt:lpwstr>0359f705-2ba0-454b-9cfc-6ce5bcaac040</vt:lpwstr>
  </property>
  <property fmtid="{D5CDD505-2E9C-101B-9397-08002B2CF9AE}" pid="11" name="MSIP_Label_0359f705-2ba0-454b-9cfc-6ce5bcaac040_SiteId">
    <vt:lpwstr>68283f3b-8487-4c86-adb3-a5228f18b893</vt:lpwstr>
  </property>
  <property fmtid="{D5CDD505-2E9C-101B-9397-08002B2CF9AE}" pid="12" name="MSIP_Label_0359f705-2ba0-454b-9cfc-6ce5bcaac040_ContentBits">
    <vt:lpwstr>2</vt:lpwstr>
  </property>
  <property fmtid="{D5CDD505-2E9C-101B-9397-08002B2CF9AE}" pid="13" name="ClassificationContentMarkingFooterLocations">
    <vt:lpwstr>Vodafone:8</vt:lpwstr>
  </property>
  <property fmtid="{D5CDD505-2E9C-101B-9397-08002B2CF9AE}" pid="14" name="ClassificationContentMarkingFooterText">
    <vt:lpwstr>C2 General</vt:lpwstr>
  </property>
</Properties>
</file>